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71" r:id="rId5"/>
    <p:sldId id="261" r:id="rId6"/>
    <p:sldId id="259" r:id="rId7"/>
    <p:sldId id="260" r:id="rId8"/>
    <p:sldId id="263" r:id="rId9"/>
    <p:sldId id="264" r:id="rId10"/>
    <p:sldId id="269" r:id="rId11"/>
    <p:sldId id="262" r:id="rId12"/>
    <p:sldId id="270" r:id="rId13"/>
    <p:sldId id="265" r:id="rId14"/>
    <p:sldId id="267" r:id="rId15"/>
    <p:sldId id="266" r:id="rId16"/>
    <p:sldId id="268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CEB4F4-837F-478F-808D-EA4E4019BD51}" type="datetimeFigureOut">
              <a:rPr lang="en-US" smtClean="0"/>
              <a:t>6/18/2013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E4D49C-2F0B-4A44-9939-F7CD0FEC5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627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E4D49C-2F0B-4A44-9939-F7CD0FEC5B7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4927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04800"/>
            <a:ext cx="914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600" b="1" u="sng" dirty="0" smtClean="0">
                <a:latin typeface="NikoshBAN" pitchFamily="2" charset="0"/>
                <a:cs typeface="NikoshBAN" pitchFamily="2" charset="0"/>
              </a:rPr>
              <a:t>সকলকে শুভেচ্ছা</a:t>
            </a:r>
            <a:endParaRPr lang="en-US" sz="6600" b="1" u="sng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3764" y="1524000"/>
            <a:ext cx="4419601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472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"/>
            <a:ext cx="9067800" cy="5257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0220" y="5638800"/>
            <a:ext cx="8458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নতুন ধান কাটার পর পহেলা বৈশাখে বাঙ্গালীদের হালখাতা শুরু হয়।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হালখাতা হচ্ছে বাঙ্গালীদের দ্বিতীয় বৃহৎ অনুষ্ঠান।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8998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69" t="44504" r="725" b="40691"/>
          <a:stretch/>
        </p:blipFill>
        <p:spPr>
          <a:xfrm>
            <a:off x="0" y="44450"/>
            <a:ext cx="4793663" cy="3683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53" t="80451" b="6247"/>
          <a:stretch/>
        </p:blipFill>
        <p:spPr>
          <a:xfrm>
            <a:off x="4" y="6248400"/>
            <a:ext cx="4793662" cy="609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486400" y="1143000"/>
            <a:ext cx="3657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বাঙালি সংস্কৃতি চর্চার একটি ঐতিহ্যবাহী প্রতিষ্ঠান।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49900" y="4854169"/>
            <a:ext cx="3581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মানুষের মঙ্গলকামনা করে যে মিছিল করা হয়।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" y="3588327"/>
            <a:ext cx="4793666" cy="2667000"/>
          </a:xfrm>
          <a:prstGeom prst="rect">
            <a:avLst/>
          </a:prstGeom>
        </p:spPr>
      </p:pic>
      <p:sp>
        <p:nvSpPr>
          <p:cNvPr id="11" name="Down Arrow Callout 10"/>
          <p:cNvSpPr/>
          <p:nvPr/>
        </p:nvSpPr>
        <p:spPr>
          <a:xfrm>
            <a:off x="6210300" y="228600"/>
            <a:ext cx="2209800" cy="914400"/>
          </a:xfrm>
          <a:prstGeom prst="downArrowCallou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ছায়ানট</a:t>
            </a:r>
            <a:endParaRPr lang="en-US" sz="4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Down Arrow Callout 11"/>
          <p:cNvSpPr/>
          <p:nvPr/>
        </p:nvSpPr>
        <p:spPr>
          <a:xfrm>
            <a:off x="5753100" y="3905387"/>
            <a:ext cx="3124200" cy="948781"/>
          </a:xfrm>
          <a:prstGeom prst="downArrowCallou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মঙ্গল শোভাযাত্রা</a:t>
            </a:r>
            <a:endParaRPr lang="en-US" sz="36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12750"/>
            <a:ext cx="4793665" cy="309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73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1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86000" y="3105835"/>
            <a:ext cx="5105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https://www.youtube.com/watch?v=1ljaCVses4o</a:t>
            </a:r>
          </a:p>
        </p:txBody>
      </p:sp>
    </p:spTree>
    <p:extLst>
      <p:ext uri="{BB962C8B-B14F-4D97-AF65-F5344CB8AC3E}">
        <p14:creationId xmlns:p14="http://schemas.microsoft.com/office/powerpoint/2010/main" val="2431943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wn Arrow Callout 1"/>
          <p:cNvSpPr/>
          <p:nvPr/>
        </p:nvSpPr>
        <p:spPr>
          <a:xfrm>
            <a:off x="2590800" y="83120"/>
            <a:ext cx="3962400" cy="2286000"/>
          </a:xfrm>
          <a:prstGeom prst="downArrowCallou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3124200"/>
            <a:ext cx="86868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প্রশ্নঃ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তোমাদের এলাকার লোকজ সংস্কৃতির পরিচয় দাও।</a:t>
            </a:r>
          </a:p>
          <a:p>
            <a:pPr algn="just"/>
            <a:endParaRPr lang="bn-BD" dirty="0" smtClean="0">
              <a:latin typeface="NikoshBAN" pitchFamily="2" charset="0"/>
              <a:cs typeface="NikoshBAN" pitchFamily="2" charset="0"/>
            </a:endParaRPr>
          </a:p>
          <a:p>
            <a:pPr algn="just"/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প্রশ্নঃ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বাংলা নববর্ষের ঐতিহ্য ও বৈশিষ্ট্য রক্ষা করে তুমি তোমার বিদ্যালয়ে কী ধরনের অনুষ্ঠান আয়োজন করবে সে সম্পর্কে একটি রুপরেখা তৈরী কর।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6377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que 1"/>
          <p:cNvSpPr/>
          <p:nvPr/>
        </p:nvSpPr>
        <p:spPr>
          <a:xfrm>
            <a:off x="2590800" y="381000"/>
            <a:ext cx="3886200" cy="1143000"/>
          </a:xfrm>
          <a:prstGeom prst="plaque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5400" b="1" u="sng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5400" b="1" u="sng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710" y="2362200"/>
            <a:ext cx="9067800" cy="4074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১। শামসুজ্জামান খান  কোন বিশ্ববিদ্যালয় থেকে স্নাতক ও স্নাতকোত্তর ডিগ্রী অর্জন করেন?</a:t>
            </a:r>
          </a:p>
          <a:p>
            <a:pPr>
              <a:lnSpc>
                <a:spcPct val="150000"/>
              </a:lnSpc>
            </a:pP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২। 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হালখাতা কখন এবং কেন উদযাপিত হয় তা ব্যাখ্যা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কর?</a:t>
            </a:r>
            <a:endParaRPr lang="bn-BD" sz="3600" dirty="0">
              <a:latin typeface="NikoshBAN" pitchFamily="2" charset="0"/>
              <a:cs typeface="NikoshBAN" pitchFamily="2" charset="0"/>
            </a:endParaRPr>
          </a:p>
          <a:p>
            <a:pPr>
              <a:lnSpc>
                <a:spcPct val="150000"/>
              </a:lnSpc>
            </a:pP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৩। বাঙ্গালির 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জাতিয় একটি গুরুত্বপূর্ণ উৎসব বর্ণনা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কর।</a:t>
            </a:r>
          </a:p>
          <a:p>
            <a:pPr>
              <a:lnSpc>
                <a:spcPct val="150000"/>
              </a:lnSpc>
            </a:pP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৪। ছায়ানট, মঙ্গল শোভাযাত্রা দিয়ে দু’টি করে বাক্য তৈরী কর। </a:t>
            </a:r>
            <a:endParaRPr lang="bn-BD" sz="3600" dirty="0">
              <a:latin typeface="NikoshBAN" pitchFamily="2" charset="0"/>
              <a:cs typeface="NikoshBAN" pitchFamily="2" charset="0"/>
            </a:endParaRPr>
          </a:p>
          <a:p>
            <a:pPr>
              <a:lnSpc>
                <a:spcPct val="150000"/>
              </a:lnSpc>
            </a:pP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7531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tion Button: Home 1">
            <a:hlinkClick r:id="" action="ppaction://hlinkshowjump?jump=firstslide" highlightClick="1"/>
          </p:cNvPr>
          <p:cNvSpPr/>
          <p:nvPr/>
        </p:nvSpPr>
        <p:spPr>
          <a:xfrm>
            <a:off x="1219200" y="152400"/>
            <a:ext cx="6705600" cy="1600200"/>
          </a:xfrm>
          <a:prstGeom prst="actionButtonHome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4800" dirty="0" smtClean="0">
              <a:solidFill>
                <a:schemeClr val="tx1"/>
              </a:solidFill>
            </a:endParaRPr>
          </a:p>
          <a:p>
            <a:pPr algn="ctr"/>
            <a:r>
              <a:rPr lang="bn-BD" sz="5400" b="1" u="sng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বাড়ীর </a:t>
            </a:r>
            <a:r>
              <a:rPr lang="bn-BD" sz="5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    </a:t>
            </a:r>
            <a:r>
              <a:rPr lang="bn-BD" sz="5400" b="1" u="sng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কাজ</a:t>
            </a:r>
          </a:p>
          <a:p>
            <a:pPr algn="ctr"/>
            <a:endParaRPr lang="en-US" sz="4800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2362200"/>
            <a:ext cx="86868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সীমা ও মিতা দুই বন্ধু। আজ তাদের খুব আনন্দের দিন, কারণ আজ নববর্ষ। তারা দুজনে লাল পাড় সাদা শাড়ী পড়ে যায় রমনার বটমূলে। তারা মনের আনন্দে গেয়ে উঠল-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তাপস নিশ্বাস বায়ে মুমূর্ষুরে দাও উড়ায়ে,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বৎসরের আবর্জনা দূর হয়ে যাক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মুছে যাক গ্লানি, ঘুচে যাক জরা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অগ্নিস্নানে শুচি হোক ধরা। </a:t>
            </a:r>
            <a:endParaRPr lang="bn-BD" sz="3200" b="1" dirty="0" smtClean="0">
              <a:latin typeface="NikoshBAN" pitchFamily="2" charset="0"/>
              <a:cs typeface="NikoshBAN" pitchFamily="2" charset="0"/>
            </a:endParaRPr>
          </a:p>
          <a:p>
            <a:pPr algn="just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প্রশ্নোঃ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উদ্দীপকে ‘বাংলা নববর্ষ’ প্রবন্ধের মূল সুরটিই যেন ফুটে উঠেছে। উক্তিটি মূল্যায়ন কর।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Down Arrow 3"/>
          <p:cNvSpPr/>
          <p:nvPr/>
        </p:nvSpPr>
        <p:spPr>
          <a:xfrm>
            <a:off x="4281060" y="1808015"/>
            <a:ext cx="457200" cy="609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798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ross 1"/>
          <p:cNvSpPr/>
          <p:nvPr/>
        </p:nvSpPr>
        <p:spPr>
          <a:xfrm>
            <a:off x="762000" y="1420095"/>
            <a:ext cx="7619999" cy="3810000"/>
          </a:xfrm>
          <a:prstGeom prst="plus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610037" y="2849204"/>
            <a:ext cx="192392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BD" sz="6000" b="1" u="sng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6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85348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28600" y="304800"/>
            <a:ext cx="8610600" cy="990600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b="1" u="sng" dirty="0" smtClean="0">
                <a:latin typeface="NikoshBAN" pitchFamily="2" charset="0"/>
                <a:cs typeface="NikoshBAN" pitchFamily="2" charset="0"/>
              </a:rPr>
              <a:t>পরিচিতি পর্ব</a:t>
            </a:r>
            <a:endParaRPr lang="en-US" sz="4800" b="1" u="sng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Bevel 2"/>
          <p:cNvSpPr/>
          <p:nvPr/>
        </p:nvSpPr>
        <p:spPr>
          <a:xfrm>
            <a:off x="0" y="2362200"/>
            <a:ext cx="4419600" cy="3200400"/>
          </a:xfrm>
          <a:prstGeom prst="bevel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32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মোঃ মারফুদুল ইসলাম</a:t>
            </a:r>
          </a:p>
          <a:p>
            <a:pPr algn="ctr"/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সহকারী শিক্ষক (কম্পিউটার)</a:t>
            </a:r>
          </a:p>
          <a:p>
            <a:pPr algn="ctr"/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আমানুল্লাহ আদর্শ বিদ্যানিকেতন</a:t>
            </a:r>
          </a:p>
          <a:p>
            <a:pPr algn="ctr"/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বিরামপুর, দিনাজপুর।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Bevel 4"/>
          <p:cNvSpPr/>
          <p:nvPr/>
        </p:nvSpPr>
        <p:spPr>
          <a:xfrm>
            <a:off x="4724400" y="2362200"/>
            <a:ext cx="4419600" cy="3200400"/>
          </a:xfrm>
          <a:prstGeom prst="bevel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শ্রেণীঃ অষ্টম</a:t>
            </a:r>
          </a:p>
          <a:p>
            <a:pPr algn="ctr"/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বিষয়ঃ বাংলা</a:t>
            </a:r>
          </a:p>
          <a:p>
            <a:pPr algn="ctr"/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সময়ঃ ৫০ মিনিট</a:t>
            </a:r>
          </a:p>
          <a:p>
            <a:pPr algn="ctr"/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তারিখঃ ১৫/৬/২০১৩ ইং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33900" y="1295400"/>
            <a:ext cx="45719" cy="5562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977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1" y="96984"/>
            <a:ext cx="4648200" cy="662940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130"/>
            <a:ext cx="4419600" cy="662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220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8725" y="304802"/>
            <a:ext cx="4876800" cy="617913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20" y="290950"/>
            <a:ext cx="4038600" cy="6179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450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90600" y="2667000"/>
            <a:ext cx="7010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5400" b="1" u="sng" dirty="0" smtClean="0">
                <a:latin typeface="NikoshBAN" pitchFamily="2" charset="0"/>
                <a:cs typeface="NikoshBAN" pitchFamily="2" charset="0"/>
              </a:rPr>
              <a:t>বাংলা নববর্ষ</a:t>
            </a:r>
          </a:p>
        </p:txBody>
      </p:sp>
    </p:spTree>
    <p:extLst>
      <p:ext uri="{BB962C8B-B14F-4D97-AF65-F5344CB8AC3E}">
        <p14:creationId xmlns:p14="http://schemas.microsoft.com/office/powerpoint/2010/main" val="1787857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wn Arrow Callout 1"/>
          <p:cNvSpPr/>
          <p:nvPr/>
        </p:nvSpPr>
        <p:spPr>
          <a:xfrm>
            <a:off x="762000" y="69264"/>
            <a:ext cx="7620000" cy="1693699"/>
          </a:xfrm>
          <a:prstGeom prst="downArrow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5400" b="1" u="sng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5400" b="1" u="sng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418" y="1762964"/>
            <a:ext cx="89916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এই পাঠ শেষে শিক্ষার্থীরা-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--------------------------------------------</a:t>
            </a:r>
          </a:p>
          <a:p>
            <a:pPr marL="457200" indent="-457200">
              <a:lnSpc>
                <a:spcPct val="150000"/>
              </a:lnSpc>
              <a:buFont typeface="Wingdings" pitchFamily="2" charset="2"/>
              <a:buChar char="Ø"/>
            </a:pP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কবি পরিচিতি বলতে পারবে।</a:t>
            </a:r>
          </a:p>
          <a:p>
            <a:pPr marL="457200" indent="-457200">
              <a:lnSpc>
                <a:spcPct val="150000"/>
              </a:lnSpc>
              <a:buFont typeface="Wingdings" pitchFamily="2" charset="2"/>
              <a:buChar char="Ø"/>
            </a:pP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কঠিন শব্দের অর্থ বলতে পারবে।</a:t>
            </a:r>
          </a:p>
          <a:p>
            <a:pPr marL="457200" indent="-457200">
              <a:lnSpc>
                <a:spcPct val="150000"/>
              </a:lnSpc>
              <a:buFont typeface="Wingdings" pitchFamily="2" charset="2"/>
              <a:buChar char="Ø"/>
            </a:pP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বাঙ্গালির দ্বিতীয় বৃহৎ অনুষ্ঠান কি তা উল্লেখ করতে পারবে।</a:t>
            </a:r>
          </a:p>
          <a:p>
            <a:pPr marL="457200" indent="-457200">
              <a:lnSpc>
                <a:spcPct val="150000"/>
              </a:lnSpc>
              <a:buFont typeface="Wingdings" pitchFamily="2" charset="2"/>
              <a:buChar char="Ø"/>
            </a:pP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হালখাতা কখন এবং কেন উদযাপিত হয় তা ব্যাখ্যা করতে পারবে।</a:t>
            </a:r>
          </a:p>
          <a:p>
            <a:pPr marL="457200" indent="-457200">
              <a:lnSpc>
                <a:spcPct val="150000"/>
              </a:lnSpc>
              <a:buFont typeface="Wingdings" pitchFamily="2" charset="2"/>
              <a:buChar char="Ø"/>
            </a:pP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বাঙ্গালির জাতিয় একটি গুরুত্বপূর্ণ উৎসব বর্ণনা করতে পারবে।</a:t>
            </a:r>
          </a:p>
          <a:p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22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1905" y="1967355"/>
            <a:ext cx="2819400" cy="2895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76600" y="228600"/>
            <a:ext cx="2819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u="sng" dirty="0" smtClean="0">
                <a:latin typeface="NikoshBAN" pitchFamily="2" charset="0"/>
                <a:cs typeface="NikoshBAN" pitchFamily="2" charset="0"/>
              </a:rPr>
              <a:t>লেখক পরিচিতি</a:t>
            </a:r>
            <a:endParaRPr lang="en-US" sz="4000" b="1" u="sng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ight Arrow Callout 4"/>
          <p:cNvSpPr/>
          <p:nvPr/>
        </p:nvSpPr>
        <p:spPr>
          <a:xfrm>
            <a:off x="20780" y="2642767"/>
            <a:ext cx="3255820" cy="1524000"/>
          </a:xfrm>
          <a:prstGeom prst="rightArrowCallou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bn-BD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জন্ম-১৯২০ সালে ২৯শে ডিসেম্বর মানিকগঞ্জ জেলার  সিংগাইর থানার চারিগ্রামে  জন্মগ্রহন করেন।</a:t>
            </a:r>
            <a:endParaRPr lang="en-US" sz="2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Left Arrow Callout 5"/>
          <p:cNvSpPr/>
          <p:nvPr/>
        </p:nvSpPr>
        <p:spPr>
          <a:xfrm>
            <a:off x="5971305" y="2587347"/>
            <a:ext cx="3172695" cy="1524000"/>
          </a:xfrm>
          <a:prstGeom prst="leftArrowCallou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bn-BD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ঢাকা বিশ্ববিদ্যালয় থেকে ১৯৬২ সালে স্নাতক এবং ১৯৬৩ সালে স্নাতকোত্তর ডিগ্রী অর্জন করেন</a:t>
            </a:r>
            <a:r>
              <a:rPr lang="bn-BD" dirty="0" smtClean="0">
                <a:solidFill>
                  <a:schemeClr val="tx1"/>
                </a:solidFill>
              </a:rPr>
              <a:t>।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Up Arrow Callout 6"/>
          <p:cNvSpPr/>
          <p:nvPr/>
        </p:nvSpPr>
        <p:spPr>
          <a:xfrm>
            <a:off x="-3465" y="4876800"/>
            <a:ext cx="9123220" cy="1905000"/>
          </a:xfrm>
          <a:prstGeom prst="upArrowCallou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ঊল্লেখযোগ্য গ্রন্থঃ ‘নানা প্রসঙ্গ’, ‘গণসঙ্গীত’, ‘আধুনিক ফোকলোর চিন্তা’ </a:t>
            </a:r>
          </a:p>
          <a:p>
            <a:pPr algn="ctr"/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রম্য-রচনাঃ ‘ঢাকাই রঙ্গরসিকতা’, ‘গ্রাম বাংলার রঙ্গরসিকতা’</a:t>
            </a:r>
          </a:p>
          <a:p>
            <a:pPr algn="ctr"/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তিনি বাংলা একাডেমি পুরস্কার ও একুশে পদক লাভ করেন।</a:t>
            </a:r>
            <a:endParaRPr lang="en-US" sz="2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Down Arrow Callout 7"/>
          <p:cNvSpPr/>
          <p:nvPr/>
        </p:nvSpPr>
        <p:spPr>
          <a:xfrm>
            <a:off x="2043540" y="1143000"/>
            <a:ext cx="4953000" cy="685800"/>
          </a:xfrm>
          <a:prstGeom prst="downArrowCallou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শামসুজ্জামান খান</a:t>
            </a:r>
            <a:endParaRPr lang="en-US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3796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2900" y="-1"/>
            <a:ext cx="5611100" cy="32696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297365"/>
            <a:ext cx="3429000" cy="310343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2901" y="3325076"/>
            <a:ext cx="5611099" cy="307572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-152400" y="6311901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বাংলার নববর্ষ ঊদযাপন উৎসব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2700"/>
            <a:ext cx="3429000" cy="3225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84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0780"/>
            <a:ext cx="4516581" cy="5541820"/>
          </a:xfrm>
          <a:prstGeom prst="rect">
            <a:avLst/>
          </a:prstGeom>
        </p:spPr>
      </p:pic>
      <p:sp>
        <p:nvSpPr>
          <p:cNvPr id="7" name="Up Arrow Callout 6"/>
          <p:cNvSpPr/>
          <p:nvPr/>
        </p:nvSpPr>
        <p:spPr>
          <a:xfrm>
            <a:off x="381000" y="5562600"/>
            <a:ext cx="8382000" cy="990600"/>
          </a:xfrm>
          <a:prstGeom prst="upArrowCallou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বাংলা নববর্ষের  ঐতিহ্য</a:t>
            </a:r>
            <a:endParaRPr lang="en-US" sz="48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480"/>
            <a:ext cx="4419600" cy="552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091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906</TotalTime>
  <Words>348</Words>
  <Application>Microsoft Office PowerPoint</Application>
  <PresentationFormat>On-screen Show (4:3)</PresentationFormat>
  <Paragraphs>53</Paragraphs>
  <Slides>16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Doel-1612i3</dc:creator>
  <cp:lastModifiedBy>Doel-1612i3</cp:lastModifiedBy>
  <cp:revision>212</cp:revision>
  <dcterms:created xsi:type="dcterms:W3CDTF">2006-08-16T00:00:00Z</dcterms:created>
  <dcterms:modified xsi:type="dcterms:W3CDTF">2013-06-18T07:37:41Z</dcterms:modified>
</cp:coreProperties>
</file>